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5143500" cx="9144000"/>
  <p:notesSz cx="6858000" cy="9144000"/>
  <p:embeddedFontLst>
    <p:embeddedFont>
      <p:font typeface="Helvetica Neue Light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9" roundtripDataSignature="AMtx7mjgXrjgfsBU20rvKtoSmvIIWRBE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HelveticaNeueLight-bold.fntdata"/><Relationship Id="rId41" Type="http://schemas.openxmlformats.org/officeDocument/2006/relationships/slide" Target="slides/slide36.xml"/><Relationship Id="rId85" Type="http://schemas.openxmlformats.org/officeDocument/2006/relationships/font" Target="fonts/HelveticaNeueLight-regular.fntdata"/><Relationship Id="rId44" Type="http://schemas.openxmlformats.org/officeDocument/2006/relationships/slide" Target="slides/slide39.xml"/><Relationship Id="rId88" Type="http://schemas.openxmlformats.org/officeDocument/2006/relationships/font" Target="fonts/HelveticaNeueLight-boldItalic.fntdata"/><Relationship Id="rId43" Type="http://schemas.openxmlformats.org/officeDocument/2006/relationships/slide" Target="slides/slide38.xml"/><Relationship Id="rId87" Type="http://schemas.openxmlformats.org/officeDocument/2006/relationships/font" Target="fonts/HelveticaNeueLight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customschemas.google.com/relationships/presentationmetadata" Target="meta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8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eoul.co.kr/news/newsView.php?id=20171031029001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scimonitors.com/%EB%87%8C%EC%97%B0%EA%B2%B0%EB%A7%9D-%EA%B5%AC%EC%A1%B0-%EA%B3%A0%EC%A0%95%EB%90%9C-%EA%B2%83-%EC%95%84%EB%8B%88%EB%8B%A4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dium.com/@himanshuxd/activation-functions-sigmoid-relu-leaky-relu-and-softmax-basics-for-neural-networks-and-deep-8d9c70eed91e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www.theverge.com/2017/9/27/16374734/terminator-sequel-release-date-2019-james-cameron-tim-miller-movie" TargetMode="External"/><Relationship Id="rId5" Type="http://schemas.openxmlformats.org/officeDocument/2006/relationships/hyperlink" Target="https://www.youtube.com/watch?v=wSXl_XKXZAI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31.png"/><Relationship Id="rId5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digitaldreamlabs.com/" TargetMode="External"/><Relationship Id="rId4" Type="http://schemas.openxmlformats.org/officeDocument/2006/relationships/hyperlink" Target="https://youtu.be/nZzjT-obgZY" TargetMode="External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youtube.com/watch?v=FwFduRA_L6Q" TargetMode="External"/><Relationship Id="rId4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Relationship Id="rId4" Type="http://schemas.openxmlformats.org/officeDocument/2006/relationships/hyperlink" Target="https://stanford.edu/~shervine/teaching/cs-230/cheatsheet-convolutional-neural-networks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youtu.be/_i4numqiv7Y" TargetMode="External"/><Relationship Id="rId4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youtube.com/watch?v=s8Ui_kV9dhw" TargetMode="External"/><Relationship Id="rId4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youtube.com/watch?v=tlThdr3O5Qo" TargetMode="External"/><Relationship Id="rId4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Relationship Id="rId4" Type="http://schemas.openxmlformats.org/officeDocument/2006/relationships/hyperlink" Target="https://www.youtube.com/watch?v=NrmMk1Myrx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81.png"/><Relationship Id="rId7" Type="http://schemas.openxmlformats.org/officeDocument/2006/relationships/image" Target="../media/image77.png"/><Relationship Id="rId8" Type="http://schemas.openxmlformats.org/officeDocument/2006/relationships/hyperlink" Target="https://www.youtube.com/watch?v=EBfOfylYfu0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sjvasquez.github.io/blog/melnet/?fbclid=IwAR0ZT_QfmWpOpBj0CK5ReT_Usa229VFnmpppPUBlnmB7Zd545wHgHQjezUs" TargetMode="External"/><Relationship Id="rId4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openai.com/blog/musenet/" TargetMode="External"/><Relationship Id="rId4" Type="http://schemas.openxmlformats.org/officeDocument/2006/relationships/image" Target="../media/image7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magenta.tensorflow.org/piano-transformer" TargetMode="External"/><Relationship Id="rId4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youtu.be/du_YnoC6dKU" TargetMode="External"/><Relationship Id="rId4" Type="http://schemas.openxmlformats.org/officeDocument/2006/relationships/image" Target="../media/image8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youtube.com/watch?v=OGGjXG562WU" TargetMode="External"/><Relationship Id="rId4" Type="http://schemas.openxmlformats.org/officeDocument/2006/relationships/image" Target="../media/image8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arxiv.org/abs/1905.01164" TargetMode="External"/><Relationship Id="rId4" Type="http://schemas.openxmlformats.org/officeDocument/2006/relationships/image" Target="../media/image8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4.png"/><Relationship Id="rId4" Type="http://schemas.openxmlformats.org/officeDocument/2006/relationships/hyperlink" Target="https://youtu.be/sHtq_Kdv_So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Relationship Id="rId4" Type="http://schemas.openxmlformats.org/officeDocument/2006/relationships/hyperlink" Target="https://www.youtube.com/watch?v=fmopFZW1JvA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www.youtube.com/watch?v=LikxFZZO2sk" TargetMode="External"/><Relationship Id="rId4" Type="http://schemas.openxmlformats.org/officeDocument/2006/relationships/image" Target="../media/image8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sisec18.unmix.app/#/" TargetMode="External"/><Relationship Id="rId4" Type="http://schemas.openxmlformats.org/officeDocument/2006/relationships/image" Target="../media/image8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www.needpix.com/photo/1637259/artificial-neural-network-ann-neural-network-neural-network-brain-mind-computer-machine-learning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hyperlink" Target="https://www.techleer.com/articles/203-machine-learning-algorithm-backbone-of-emerging-technologi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Deep Learning Intro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신경망의 탄생 배경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Intelligence ?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12"/>
          <p:cNvSpPr txBox="1"/>
          <p:nvPr/>
        </p:nvSpPr>
        <p:spPr>
          <a:xfrm>
            <a:off x="311700" y="1252650"/>
            <a:ext cx="85206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적응적(Adaptive)이다. 지능은 다양한 상황과 문제에 융통성을 갖고 반응하는 데 사용된다.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학습능력(Learning Ability)와 관련이 있다.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새로운 상황을 효과적으로 분석하고 이해하기 위해 선행지식(Use of Prior Knowledge)을 활용하는 것이다.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경험과 학습을 통해 변화될 수 있다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....(중략)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12"/>
          <p:cNvSpPr txBox="1"/>
          <p:nvPr/>
        </p:nvSpPr>
        <p:spPr>
          <a:xfrm>
            <a:off x="0" y="3655875"/>
            <a:ext cx="70824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《The rising curve: Long-term gains in IQ and related measures》, Greenfield, P. M., American Psychological Association, 1998., 81-123페이지.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《Handbook of human intelligence.》, Laboratory of Human Cognition, Cambridge University Press, 1982., ‘Culture and Intelligence’</a:t>
            </a:r>
            <a:endParaRPr b="0" baseline="3000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《Beyond knowledge: Extracognitive aspects of developing aspects of developing high ability》, Li, j., Mahwah, 2004., 187-194페이지.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「Intelligence: Knowns and unknowns」(학회논문), Neisser, U. at 10., American Psychologist 51호, 1996., 77-101페이지.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「The concept of intelligence and its role in lifelong learning and success.」(학회논문), Sternberg, R. J., American Psycologist 52호, 1997., 1030-1037페이지.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《What is intelligence? Contemporary vies in its nature and definition.》, Sternberg, R. J.&amp;Detterman, D. K., Ablex, 1986.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《Educationl Psycology: Developing Learners(7th Edition)》, Jeanne E. Ormrod, Pearson - Allyn&amp;Bacon, Inc., 2011., 170페이지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" name="Google Shape;137;p13"/>
          <p:cNvSpPr/>
          <p:nvPr/>
        </p:nvSpPr>
        <p:spPr>
          <a:xfrm>
            <a:off x="1113700" y="2252888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"/>
          <p:cNvSpPr/>
          <p:nvPr/>
        </p:nvSpPr>
        <p:spPr>
          <a:xfrm>
            <a:off x="1113700" y="2745707"/>
            <a:ext cx="740100" cy="6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사전</a:t>
            </a:r>
            <a:b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1990775" y="2571750"/>
            <a:ext cx="355200" cy="3552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2000" y="2235400"/>
            <a:ext cx="1108800" cy="10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4907250" y="1730260"/>
            <a:ext cx="3559200" cy="2038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도전적인 새로운 문제 해결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4067125" y="2501400"/>
            <a:ext cx="523800" cy="4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0" y="4832675"/>
            <a:ext cx="4455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https://www.seoul.co.kr/news/newsView.php?id=20171031029001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1162725"/>
            <a:ext cx="60960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 txBox="1"/>
          <p:nvPr/>
        </p:nvSpPr>
        <p:spPr>
          <a:xfrm>
            <a:off x="229425" y="3744775"/>
            <a:ext cx="86028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인간은 생존을 위해서 지능을 발달 시켰고, 도구를 만들었다.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0" y="4832675"/>
            <a:ext cx="4455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출처 : scimonitors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88" y="1917575"/>
            <a:ext cx="3448724" cy="19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/>
        </p:nvSpPr>
        <p:spPr>
          <a:xfrm>
            <a:off x="41148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우리의 두뇌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뇌에는 1000억 개의 뉴런이 존재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뉴런 당 수천~수만 시냅스가 존재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연결된 스냅스의 패턴과 강도가 변화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4" name="Google Shape;1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150" y="1017725"/>
            <a:ext cx="54436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헵의 학습 가설 (1949)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 b="19059" l="0" r="0" t="0"/>
          <a:stretch/>
        </p:blipFill>
        <p:spPr>
          <a:xfrm>
            <a:off x="311700" y="1709775"/>
            <a:ext cx="3577774" cy="23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4203600" y="1240475"/>
            <a:ext cx="48180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지속적으로 활성화된 뉴런은 연결된다.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학습할 때 기존 신경망에 새로운 연결 추가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새로운 정보가 기존의 기억과 만나면 연결을 강화하며, 기존의 기억을 자극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새로운 정보와 합쳐져 신경망이 활성화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활성화되지 않은 뉴런은 연결이 약화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반복!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445025"/>
            <a:ext cx="8520600" cy="4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사람의 두뇌를 만들 수 있을까?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History of 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Neural Networks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0" y="4831500"/>
            <a:ext cx="5542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Ian Goodfellow et. al., Deep Learning (2015), chap. 1, p. 9</a:t>
            </a:r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History of Neural Networks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25" y="1017725"/>
            <a:ext cx="7467540" cy="35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Deep Learning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McCulloch-Pitts 모델 (1943)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088" y="1170575"/>
            <a:ext cx="5181824" cy="29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490500" y="42237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사람의 신경계를 계산 장치 모델로 모델링이 가능한지 연구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0" y="4810475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Warren McCulloch, Walter Pitts, “A logical calculus of the ideas immanent in nervous activity” (1943)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McCulloch-Pitts 모델 (1943)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8648668" cy="33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490500" y="42237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뉴런이 입력 신호의 가중합과 임계치를 비교해 출력을 결정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하지만, 네트워크 훈련의 방법이 없었음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490500" y="39951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McCulloch-Pitts 모델과 햅의 가설을 바탕으로 학습하는 신경망 개발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588" y="1121163"/>
            <a:ext cx="5866821" cy="29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Frank Rosenblatt “The perceptron: A probabilistic model for information storage and organization in the brain” (1956)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0" y="4810500"/>
            <a:ext cx="80595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https://medium.com/@himanshuxd/activation-functions-sigmoid-relu-leaky-relu-and-softmax-basics-for-neural-networks-and-deep-8d9c70eed91e</a:t>
            </a:r>
            <a:endParaRPr b="0" i="0" sz="5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275" y="1017725"/>
            <a:ext cx="7220599" cy="39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050" y="1076125"/>
            <a:ext cx="769789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 b="0" l="0" r="19685" t="0"/>
          <a:stretch/>
        </p:blipFill>
        <p:spPr>
          <a:xfrm>
            <a:off x="6608825" y="445025"/>
            <a:ext cx="2264625" cy="11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490500" y="1017725"/>
            <a:ext cx="81630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“Later Perceptrons will be albe to recognize people and call out their names and instantly translate speech in one language to speech or writing in another language, it was predicted.”</a:t>
            </a:r>
            <a:br>
              <a:rPr b="0" i="0" lang="ko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"나중에 퍼셉트론은 사람들을 인식하고 그들의 이름을 불러 내고 한 언어로 된 연설을 다른 언어로 말하거나 다른 언어로 즉시 번역 할 수있을 것이라고 예상했다."</a:t>
            </a:r>
            <a:br>
              <a:rPr b="0" i="0" lang="ko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b="0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NY Times, “New Navy Device Learns By Doing” (1958)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Perceptrons (1969)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490500" y="39951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퍼셉트론이 비선형 함수를 구현할 수 없음을 증명하고 한계를 지적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Marvin Minsky, Seymour Papert, “Perceptrons: an introduction to computational geometry” (1969)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150" y="1235463"/>
            <a:ext cx="5857699" cy="2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25" y="1017725"/>
            <a:ext cx="7467540" cy="350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/>
          <p:nvPr/>
        </p:nvSpPr>
        <p:spPr>
          <a:xfrm>
            <a:off x="3399175" y="3689425"/>
            <a:ext cx="1172700" cy="72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3218925" y="1320450"/>
            <a:ext cx="2826300" cy="139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 - 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5225" y="1017725"/>
            <a:ext cx="326402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 - OR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8175" y="1017725"/>
            <a:ext cx="325106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775" y="0"/>
            <a:ext cx="6986601" cy="465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 txBox="1"/>
          <p:nvPr/>
        </p:nvSpPr>
        <p:spPr>
          <a:xfrm>
            <a:off x="0" y="4657725"/>
            <a:ext cx="6881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https://www.theverge.com/2017/9/27/16374734/terminator-sequel-release-date-2019-james-cameron-tim-miller-movie</a:t>
            </a:r>
            <a:b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https://www.youtube.com/watch?v=wSXl_XKXZAI</a:t>
            </a:r>
            <a:endParaRPr b="0" i="0" sz="9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 - NAND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5600" y="1017725"/>
            <a:ext cx="35036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 - NAND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218450" cy="364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5999" y="1017725"/>
            <a:ext cx="374326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 - NAND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6325" y="1551125"/>
            <a:ext cx="4092925" cy="16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06" y="1102587"/>
            <a:ext cx="3499275" cy="34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6600" y="1093913"/>
            <a:ext cx="40021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17725"/>
            <a:ext cx="8839202" cy="2353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925" y="3512295"/>
            <a:ext cx="3026825" cy="1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5749" y="3436100"/>
            <a:ext cx="4293425" cy="16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Perceptrons (1969)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90500" y="3079225"/>
            <a:ext cx="81630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로젠블랫(퍼셉트론)이 다층 퍼셉트론으로 네트워크를 설계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하지만, 학습 규칙을 만들지 못함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8588" y="1385270"/>
            <a:ext cx="3026825" cy="16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Perceptrons (1969)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490500" y="38261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민스키 (왼쪽) vs 로젠블렛 (오른쪽)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약 20년간 신경망 연구에 투자가 동결, 인공지능의 암흑기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7815" y="1051700"/>
            <a:ext cx="4528374" cy="26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 (1974)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850" y="1017725"/>
            <a:ext cx="8344449" cy="367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201" cy="328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200" y="1322525"/>
            <a:ext cx="7973600" cy="33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/>
        </p:nvSpPr>
        <p:spPr>
          <a:xfrm>
            <a:off x="0" y="4734000"/>
            <a:ext cx="6881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https://www.digitaldreamlabs.com/</a:t>
            </a:r>
            <a:b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https://youtu.be/nZzjT-obgZY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" name="Google Shape;7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5538" y="395288"/>
            <a:ext cx="43529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450" y="1329650"/>
            <a:ext cx="7115101" cy="248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490500" y="40547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신경망이 깊어질수록 데이터를 잘 표현 할 수 있다.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하지만 학습 데이터에만 적응한 모델은 일반성을 잃을 수 있다.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2" name="Google Shape;3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5050" y="1017725"/>
            <a:ext cx="4822574" cy="331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/>
        </p:nvSpPr>
        <p:spPr>
          <a:xfrm>
            <a:off x="490500" y="4341200"/>
            <a:ext cx="8163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b="0" i="0" lang="ko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깊어지면 역전파가 소실되는 문제인 Gradient Vanishing이 일어나 학습 불가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Deep Learning (2006)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9" name="Google Shape;349;p4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 Neural Network를 잘 학습시킬 수 있는 방법 제시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1" name="Google Shape;35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413" y="1170125"/>
            <a:ext cx="5805174" cy="29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Deep Learning (2006)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686" y="1017725"/>
            <a:ext cx="6338624" cy="28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4"/>
          <p:cNvSpPr txBox="1"/>
          <p:nvPr/>
        </p:nvSpPr>
        <p:spPr>
          <a:xfrm>
            <a:off x="642900" y="40547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Restricted Boltzmann machine (RBM) 을 이용한 weight 초기화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위 방법으로 모델을 잘 학습할 수 있음을 증명, 이후 다양한 초기화 방법 등장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Deep Learning (2006)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642900" y="40547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이외에 Dropout, Batch Normalization 등 정규화 등장 (overfitting 방지)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7" name="Google Shape;3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075" y="1669550"/>
            <a:ext cx="4021600" cy="19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3925" y="1237150"/>
            <a:ext cx="4703875" cy="2817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동물의 시각 정보 처리 (1959)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David Hubel, Torsten Wiesel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200" y="1170125"/>
            <a:ext cx="5017595" cy="28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동물의 시각 정보 처리 (1959)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1" name="Google Shape;38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50" y="1017725"/>
            <a:ext cx="83351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동물의 시각 정보 처리 (1959)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188" y="1017725"/>
            <a:ext cx="75556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Neocognitron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학습을 통한 시각 패턴 인식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4" name="Google Shape;3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075" y="1251525"/>
            <a:ext cx="2017839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9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Kunihiko Fukushima, Sei Miyake, “Neocognitron: A Self-Organizing Neural Network Model for a Mechanism of Visual Pattern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Neocognitron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1" name="Google Shape;401;p50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Kunihiko Fukushima, Sei Miyake, “Neocognitron: A Self-Organizing Neural Network Model for a Mechanism of Visual Pattern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12" y="1038375"/>
            <a:ext cx="7478974" cy="375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A Brief Taxonomy of 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Google Shape;78;p6"/>
          <p:cNvSpPr txBox="1"/>
          <p:nvPr/>
        </p:nvSpPr>
        <p:spPr>
          <a:xfrm>
            <a:off x="45720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인공지능 (Artificial Intelligence)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인간의 학습, 추론, 지각, 이해능력 등을 인공적으로 구현한 것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" name="Google Shape;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7"/>
            <a:ext cx="3807934" cy="37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b="0" i="1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Neocognitron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Kunihiko Fukushima, Sei Miyake, “Neocognitron: A Self-Organizing Neural Network Model for a Mechanism of Visual Pattern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951" y="1121350"/>
            <a:ext cx="7082400" cy="37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5" name="Google Shape;415;p52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이미지의 데이터 공간 정보까지 다루는 새로운 네트워크</a:t>
            </a:r>
            <a:endParaRPr b="1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6" name="Google Shape;416;p5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025" y="1322525"/>
            <a:ext cx="5875948" cy="28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/>
        </p:nvSpPr>
        <p:spPr>
          <a:xfrm>
            <a:off x="0" y="48794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https://www.youtube.com/watch?v=FwFduRA_L6Q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3" name="Google Shape;42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375" y="284425"/>
            <a:ext cx="6043240" cy="457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888" y="1088725"/>
            <a:ext cx="8454218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filters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6" name="Google Shape;43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9375" y="140225"/>
            <a:ext cx="3605326" cy="204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3650" y="2182650"/>
            <a:ext cx="5637080" cy="288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2160725"/>
            <a:ext cx="2023375" cy="15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4" name="Google Shape;44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150" y="1162500"/>
            <a:ext cx="4878987" cy="34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6"/>
          <p:cNvSpPr txBox="1"/>
          <p:nvPr/>
        </p:nvSpPr>
        <p:spPr>
          <a:xfrm>
            <a:off x="0" y="4843200"/>
            <a:ext cx="7272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https://stanford.edu/~shervine/teaching/cs-230/cheatsheet-convolutional-neural-networks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- vehicle tracking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1" name="Google Shape;451;p57"/>
          <p:cNvSpPr txBox="1"/>
          <p:nvPr/>
        </p:nvSpPr>
        <p:spPr>
          <a:xfrm>
            <a:off x="0" y="4861150"/>
            <a:ext cx="9144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https://youtu.be/_i4numqiv7Y</a:t>
            </a:r>
            <a:endParaRPr b="0" i="0" sz="10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175" y="1170125"/>
            <a:ext cx="7831638" cy="3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/>
        </p:nvSpPr>
        <p:spPr>
          <a:xfrm>
            <a:off x="0" y="4853100"/>
            <a:ext cx="5851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https://www.youtube.com/watch?v=s8Ui_kV9dhw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8" name="Google Shape;45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363" y="228725"/>
            <a:ext cx="7277281" cy="45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/>
        </p:nvSpPr>
        <p:spPr>
          <a:xfrm>
            <a:off x="0" y="4853100"/>
            <a:ext cx="5851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https://www.youtube.com/watch?v=tlThdr3O5Qo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4" name="Google Shape;46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725" y="178150"/>
            <a:ext cx="8378560" cy="43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688" y="355325"/>
            <a:ext cx="7880627" cy="443284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0"/>
          <p:cNvSpPr txBox="1"/>
          <p:nvPr/>
        </p:nvSpPr>
        <p:spPr>
          <a:xfrm>
            <a:off x="0" y="4851300"/>
            <a:ext cx="5446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https://www.youtube.com/watch?v=NrmMk1Myrxc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A Brief Taxonomy of 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45720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머신러닝 (Machine Learning)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기계가 일일이 코드로 명시하지 않은 동작을 데이터로부터 학습하여 실행하는 알고리즘을 개발하는 연구 분야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딥러닝 (Deep Learning)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비선형 변환기법(모델)의 조합을 통한 머신러닝의 한 분야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7"/>
            <a:ext cx="3807934" cy="37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b="0" i="1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Hopfield Network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6" name="Google Shape;476;p61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이전 데이터를 기억하는 순환 신경망의 시초</a:t>
            </a:r>
            <a:endParaRPr b="1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7" name="Google Shape;477;p6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J. J. Hopfield, “Gradient-based learning applied to document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9938" y="1170125"/>
            <a:ext cx="4264114" cy="282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Hopfield Network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4" name="Google Shape;484;p6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J. J. Hopfield, “Gradient-based learning applied to document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400" y="1246513"/>
            <a:ext cx="8227207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Recurrent Neural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1" name="Google Shape;4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325" y="1199750"/>
            <a:ext cx="6955342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Image Captioning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7" name="Google Shape;49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275" y="1133125"/>
            <a:ext cx="808585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450" y="517825"/>
            <a:ext cx="2021350" cy="20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625" y="3016450"/>
            <a:ext cx="2526575" cy="16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4800" y="705103"/>
            <a:ext cx="2927651" cy="164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3900" y="2987746"/>
            <a:ext cx="2927651" cy="17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36925" y="442075"/>
            <a:ext cx="2075725" cy="20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5"/>
          <p:cNvSpPr txBox="1"/>
          <p:nvPr/>
        </p:nvSpPr>
        <p:spPr>
          <a:xfrm>
            <a:off x="0" y="4830600"/>
            <a:ext cx="54105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https://www.youtube.com/watch?v=EBfOfylYfu0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6"/>
          <p:cNvSpPr txBox="1"/>
          <p:nvPr/>
        </p:nvSpPr>
        <p:spPr>
          <a:xfrm>
            <a:off x="0" y="4851300"/>
            <a:ext cx="8478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https://sjvasquez.github.io/blog/melnet/?fbclid=IwAR0ZT_QfmWpOpBj0CK5ReT_Usa229VFnmpppPUBlnmB7Zd545wHgHQjezUs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3" name="Google Shape;51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588" y="171725"/>
            <a:ext cx="8020824" cy="45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7"/>
          <p:cNvSpPr txBox="1"/>
          <p:nvPr/>
        </p:nvSpPr>
        <p:spPr>
          <a:xfrm>
            <a:off x="0" y="4851300"/>
            <a:ext cx="276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https://openai.com/blog/musenet/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9" name="Google Shape;51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8542358" cy="43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/>
        </p:nvSpPr>
        <p:spPr>
          <a:xfrm>
            <a:off x="0" y="4851300"/>
            <a:ext cx="276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https://magenta.tensorflow.org/piano-transformer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5" name="Google Shape;52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875" y="145000"/>
            <a:ext cx="7110247" cy="4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Generative Adversarial Network (2014)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두 네트워크를 서로 적대적으로 학습해 결과를 내는 생성 모델</a:t>
            </a:r>
            <a:endParaRPr b="1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0" y="4810500"/>
            <a:ext cx="8555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Ian J. Goodfellow , Jean Pouget-Abadie , Mehdi Mirza, Bing Xu, David Warde-Farley, Sherjil Ozair , Aaron Courville, Yoshua Bengio, “Generative Adversarial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625" y="1244125"/>
            <a:ext cx="4892744" cy="282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Generative Adversarial Network (2014)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9" name="Google Shape;539;p70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GAN은 머신러닝 분야에서 지난 10년간 가장 흥미로운 아이디어이다.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0" name="Google Shape;540;p70"/>
          <p:cNvSpPr txBox="1"/>
          <p:nvPr/>
        </p:nvSpPr>
        <p:spPr>
          <a:xfrm>
            <a:off x="0" y="4810500"/>
            <a:ext cx="8555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Ian J. Goodfellow , Jean Pouget-Abadie , Mehdi Mirza, Bing Xu, David Warde-Farley, Sherjil Ozair , Aaron Courville, Yoshua Bengio, “Generative Adversarial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765687" cy="28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Neural Network model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563" y="1017725"/>
            <a:ext cx="727287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 txBox="1"/>
          <p:nvPr/>
        </p:nvSpPr>
        <p:spPr>
          <a:xfrm>
            <a:off x="7546550" y="2938075"/>
            <a:ext cx="2961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Generative Adversarial Network (2014)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7" name="Google Shape;547;p71"/>
          <p:cNvSpPr txBox="1"/>
          <p:nvPr/>
        </p:nvSpPr>
        <p:spPr>
          <a:xfrm>
            <a:off x="0" y="4810500"/>
            <a:ext cx="8555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Ian J. Goodfellow , Jean Pouget-Abadie , Mehdi Mirza, Bing Xu, David Warde-Farley, Sherjil Ozair , Aaron Courville, Yoshua Bengio, “Generative Adversarial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50" y="1170125"/>
            <a:ext cx="4795191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GAN - Style Transfer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4" name="Google Shape;554;p72"/>
          <p:cNvSpPr txBox="1"/>
          <p:nvPr/>
        </p:nvSpPr>
        <p:spPr>
          <a:xfrm>
            <a:off x="0" y="4861150"/>
            <a:ext cx="9144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https://youtu.be/du_YnoC6dKU</a:t>
            </a:r>
            <a:endParaRPr b="0" i="0" sz="10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0300" y="1170125"/>
            <a:ext cx="6623412" cy="3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 txBox="1"/>
          <p:nvPr/>
        </p:nvSpPr>
        <p:spPr>
          <a:xfrm>
            <a:off x="0" y="4851300"/>
            <a:ext cx="7924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https://www.youtube.com/watch?v=OGGjXG562WU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1" name="Google Shape;56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76" y="110975"/>
            <a:ext cx="7459700" cy="474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4"/>
          <p:cNvSpPr txBox="1"/>
          <p:nvPr/>
        </p:nvSpPr>
        <p:spPr>
          <a:xfrm>
            <a:off x="0" y="4851300"/>
            <a:ext cx="7924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https://arxiv.org/abs/1905.01164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7" name="Google Shape;56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13" y="395288"/>
            <a:ext cx="8112583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5"/>
          <p:cNvSpPr txBox="1"/>
          <p:nvPr/>
        </p:nvSpPr>
        <p:spPr>
          <a:xfrm>
            <a:off x="0" y="4831500"/>
            <a:ext cx="5542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Ian Goodfellow et. al., Deep Learning (2015), chap. 1, p. 9</a:t>
            </a:r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3" name="Google Shape;57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History of Neural Networks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4" name="Google Shape;57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25" y="1017725"/>
            <a:ext cx="7467540" cy="35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150" y="146125"/>
            <a:ext cx="6881700" cy="45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 txBox="1"/>
          <p:nvPr/>
        </p:nvSpPr>
        <p:spPr>
          <a:xfrm>
            <a:off x="0" y="48032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https://youtu.be/sHtq_Kdv_So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525" y="152400"/>
            <a:ext cx="769292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7"/>
          <p:cNvSpPr txBox="1"/>
          <p:nvPr/>
        </p:nvSpPr>
        <p:spPr>
          <a:xfrm>
            <a:off x="0" y="48794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https://www.youtube.com/watch?v=fmopFZW1JvA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8"/>
          <p:cNvSpPr txBox="1"/>
          <p:nvPr/>
        </p:nvSpPr>
        <p:spPr>
          <a:xfrm>
            <a:off x="0" y="48794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https://www.youtube.com/watch?v=LikxFZZO2sk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2" name="Google Shape;59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025" y="284425"/>
            <a:ext cx="8163150" cy="45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9"/>
          <p:cNvSpPr txBox="1"/>
          <p:nvPr/>
        </p:nvSpPr>
        <p:spPr>
          <a:xfrm>
            <a:off x="0" y="4851300"/>
            <a:ext cx="276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https://sisec18.unmix.app/#/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8" name="Google Shape;59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325" y="111225"/>
            <a:ext cx="8155354" cy="45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Deep Learning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4" name="Google Shape;60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b="1"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딥러닝의 강점</a:t>
            </a:r>
            <a:endParaRPr b="1" sz="1700">
              <a:solidFill>
                <a:srgbClr val="FF004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</a:t>
            </a:r>
            <a:r>
              <a:rPr lang="ko" sz="17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데이터의 특징</a:t>
            </a:r>
            <a:r>
              <a:rPr lang="ko"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을 사람보다 더 잘 찾는 능력 (예측 및 분류 모델)</a:t>
            </a:r>
            <a:endParaRPr sz="17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기반으로 새로운 데이터를 생성할 수 있음 (생성 모델)</a:t>
            </a:r>
            <a:endParaRPr sz="17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b="1"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딥러닝의 단점</a:t>
            </a:r>
            <a:endParaRPr b="1"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데이터가 매우 많이 필요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모델을 학습 시키는 </a:t>
            </a:r>
            <a:r>
              <a:rPr lang="ko" sz="17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비용이 비쌈</a:t>
            </a:r>
            <a:endParaRPr sz="17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디버깅, 모델 튜닝이 어려움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Neural Network model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187" y="1053238"/>
            <a:ext cx="2335626" cy="13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"/>
          <p:cNvSpPr txBox="1"/>
          <p:nvPr/>
        </p:nvSpPr>
        <p:spPr>
          <a:xfrm>
            <a:off x="0" y="4840075"/>
            <a:ext cx="85626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https://www.needpix.com/photo/1637259/artificial-neural-network-ann-neural-network-neural-network-brain-mind-computer-machine-learning</a:t>
            </a:r>
            <a:endParaRPr b="0" i="0" sz="9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8563" y="3188263"/>
            <a:ext cx="2366867" cy="14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9"/>
          <p:cNvSpPr/>
          <p:nvPr/>
        </p:nvSpPr>
        <p:spPr>
          <a:xfrm>
            <a:off x="1135900" y="1505413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7176875" y="1505375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행동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1007800" y="3684350"/>
            <a:ext cx="9963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7176875" y="3684350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2364675" y="1595400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6157738" y="1595388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2364675" y="3774338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6165538" y="3774325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7813" y="2443450"/>
            <a:ext cx="4668379" cy="74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Taxonomy of machine learning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8" name="Google Shape;1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250" y="1017725"/>
            <a:ext cx="534402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0"/>
          <p:cNvSpPr txBox="1"/>
          <p:nvPr/>
        </p:nvSpPr>
        <p:spPr>
          <a:xfrm>
            <a:off x="0" y="4853100"/>
            <a:ext cx="6933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https://www.techleer.com/articles/203-machine-learning-algorithm-backbone-of-emerging-technologies/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